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78475" cy="10287000"/>
  <p:notesSz cx="10287000" cy="18278475"/>
  <p:embeddedFontLst>
    <p:embeddedFont>
      <p:font typeface="Montserrat Bold" panose="00000800000000000000" pitchFamily="2" charset="-52"/>
      <p:bold r:id="rId25"/>
    </p:embeddedFont>
    <p:embeddedFont>
      <p:font typeface="Montserrat Medium" panose="00000600000000000000" pitchFamily="2" charset="-52"/>
      <p:regular r:id="rId26"/>
      <p:italic r:id="rId27"/>
    </p:embeddedFont>
    <p:embeddedFont>
      <p:font typeface="Montserrat Regular" panose="00000500000000000000" pitchFamily="2" charset="-52"/>
      <p:regular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1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2715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Relationship Id="rId9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jpe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jpeg"/><Relationship Id="rId9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jpe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jpe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jpe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10" Type="http://schemas.openxmlformats.org/officeDocument/2006/relationships/hyperlink" Target="https://happygifts.ru/catalog/ruchki_i_karandashi/plastikovye_ruchki/kiki_ruchka_sharikovaya_belyy_plastik_articul_390/color_belyy,_yarko-zheltyy/" TargetMode="External"/><Relationship Id="rId4" Type="http://schemas.openxmlformats.org/officeDocument/2006/relationships/image" Target="../media/image112.jpeg"/><Relationship Id="rId9" Type="http://schemas.openxmlformats.org/officeDocument/2006/relationships/hyperlink" Target="https://happygifts.ru/catalog/notebooks/ezhednevniki/simply_4378/biznes_bloknot_simply_firm_a5_goluboy_kremovyy_blok_v_lineyku_articul_24742/color_seryy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jpeg"/><Relationship Id="rId7" Type="http://schemas.openxmlformats.org/officeDocument/2006/relationships/image" Target="../media/image12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9.svg"/><Relationship Id="rId4" Type="http://schemas.openxmlformats.org/officeDocument/2006/relationships/image" Target="../media/image118.png"/><Relationship Id="rId9" Type="http://schemas.openxmlformats.org/officeDocument/2006/relationships/image" Target="../media/image1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СЫСЫС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dddddвСddddddddРесурс 1лого хэппи гифтс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344900" y="447675"/>
            <a:ext cx="1304925" cy="857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ddddвСddddddddРесурс 1лого хэппи гифтс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344900" y="533400"/>
            <a:ext cx="1304925" cy="857250"/>
          </a:xfrm>
          <a:prstGeom prst="rect">
            <a:avLst/>
          </a:prstGeom>
        </p:spPr>
      </p:pic>
      <p:pic>
        <p:nvPicPr>
          <p:cNvPr id="3" name="019cf1f6-a041-7627-8fb9-980138d39eadсчыв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782300" y="1028700"/>
            <a:ext cx="7496175" cy="9258300"/>
          </a:xfrm>
          <a:prstGeom prst="rect">
            <a:avLst/>
          </a:prstGeom>
        </p:spPr>
      </p:pic>
      <p:sp>
        <p:nvSpPr>
          <p:cNvPr id="4" name="- FMCG-"/>
          <p:cNvSpPr/>
          <p:nvPr/>
        </p:nvSpPr>
        <p:spPr>
          <a:xfrm>
            <a:off x="971550" y="1924050"/>
            <a:ext cx="13306425" cy="393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     Данная</a:t>
            </a:r>
            <a:r>
              <a:rPr lang="en-US" sz="3600" kern="0" spc="50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коллекция</a:t>
            </a:r>
            <a:r>
              <a:rPr lang="en-US" sz="3600" kern="0" spc="50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представлена</a:t>
            </a:r>
            <a:r>
              <a:rPr lang="en-US" sz="3600" kern="0" spc="39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производителей продуктов питания,</a:t>
            </a:r>
            <a:r>
              <a:rPr lang="en-US" sz="3600" kern="0" spc="-46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напитков,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агрохолдинга,</a:t>
            </a:r>
            <a:r>
              <a:rPr lang="en-US" sz="3600" kern="0" spc="54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ритейл-сетей,</a:t>
            </a:r>
            <a:r>
              <a:rPr lang="en-US" sz="3600" kern="0" spc="57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FMCG-брендов.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Капсулы отражают качество,</a:t>
            </a:r>
            <a:r>
              <a:rPr lang="en-US" sz="3600" kern="0" spc="28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натуральность, 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свежесть</a:t>
            </a:r>
            <a:r>
              <a:rPr lang="en-US" sz="3600" kern="0" spc="10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</a:t>
            </a:r>
            <a:r>
              <a:rPr lang="en-US" sz="3600" kern="0" spc="21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традиции,</a:t>
            </a:r>
            <a:r>
              <a:rPr lang="en-US" sz="3600" kern="0" spc="612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производственный</a:t>
            </a:r>
            <a:r>
              <a:rPr lang="en-US" sz="3600" kern="0" spc="-14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цикл,</a:t>
            </a:r>
            <a:r>
              <a:rPr lang="en-US" sz="3600" kern="0" spc="-36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заботу о потребителе, инновации</a:t>
            </a:r>
            <a:r>
              <a:rPr lang="en-US" sz="3600" kern="0" spc="-28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</a:t>
            </a:r>
            <a:r>
              <a:rPr lang="en-US" sz="3600" kern="0" spc="-432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производстве.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971550" y="6029325"/>
            <a:ext cx="9677400" cy="2809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     Как</a:t>
            </a:r>
            <a:r>
              <a:rPr lang="en-US" sz="3600" kern="0" spc="21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использовать?</a:t>
            </a:r>
            <a:r>
              <a:rPr lang="en-US" sz="3600" kern="0" spc="68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kern="0" spc="-72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ерч</a:t>
            </a:r>
            <a:r>
              <a:rPr lang="en-US" sz="3600" kern="0" spc="32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промо</a:t>
            </a:r>
            <a:r>
              <a:rPr lang="en-US" sz="3600" kern="0" spc="-140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акций;</a:t>
            </a:r>
            <a:r>
              <a:rPr lang="en-US" sz="3600" kern="0" spc="-68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подарки</a:t>
            </a:r>
            <a:r>
              <a:rPr lang="en-US" sz="3600" kern="0" spc="-50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</a:t>
            </a:r>
            <a:r>
              <a:rPr lang="en-US" sz="3600" kern="0" spc="-32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отраслевые форумы</a:t>
            </a:r>
            <a:r>
              <a:rPr lang="en-US" sz="3600" kern="0" spc="-50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</a:t>
            </a:r>
            <a:r>
              <a:rPr lang="en-US" sz="3600" kern="0" spc="-72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выставки;</a:t>
            </a:r>
            <a:r>
              <a:rPr lang="en-US" sz="3600" kern="0" spc="-28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к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орпоративные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подарки</a:t>
            </a:r>
            <a:r>
              <a:rPr lang="en-US" sz="3600" kern="0" spc="46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сотрудникам,</a:t>
            </a:r>
            <a:r>
              <a:rPr lang="en-US" sz="3600" kern="0" spc="39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партнёрам дилерам.</a:t>
            </a:r>
            <a:r>
              <a:rPr lang="en-US" sz="3600" kern="0" spc="-165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 </a:t>
            </a:r>
            <a:r>
              <a:rPr lang="en-US" sz="3600" kern="0" spc="-64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971550" y="685800"/>
            <a:ext cx="79343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480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ПОСЫЛ ПРЕЗЕНТАЦИИ</a:t>
            </a:r>
            <a:endParaRPr 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2000-35b3-7ab8-a57d-08c220095894.jpeg.jpg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82600" y="3238500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82600" y="45720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82600" y="590550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182600" y="8572500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3182600" y="7239000"/>
            <a:ext cx="1038225" cy="1038225"/>
          </a:xfrm>
          <a:prstGeom prst="rect">
            <a:avLst/>
          </a:prstGeom>
        </p:spPr>
      </p:pic>
      <p:sp>
        <p:nvSpPr>
          <p:cNvPr id="9" name="BREEZE 150 50504102  100  150"/>
          <p:cNvSpPr/>
          <p:nvPr/>
        </p:nvSpPr>
        <p:spPr>
          <a:xfrm>
            <a:off x="14697075" y="34575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Бейсболка BREEZE 150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50504/102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хлопок 100%,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плотность 150</a:t>
            </a:r>
            <a:endParaRPr lang="en-US" sz="1275" dirty="0"/>
          </a:p>
        </p:txBody>
      </p:sp>
      <p:sp>
        <p:nvSpPr>
          <p:cNvPr id="10" name="BALANCE 5300215  600"/>
          <p:cNvSpPr/>
          <p:nvPr/>
        </p:nvSpPr>
        <p:spPr>
          <a:xfrm>
            <a:off x="14697075" y="47148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BALANCE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53002/15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пластик, 600 мл</a:t>
            </a:r>
            <a:endParaRPr lang="en-US" sz="1275" dirty="0"/>
          </a:p>
        </p:txBody>
      </p:sp>
      <p:sp>
        <p:nvSpPr>
          <p:cNvPr id="11" name="HELIX 3390108"/>
          <p:cNvSpPr/>
          <p:nvPr/>
        </p:nvSpPr>
        <p:spPr>
          <a:xfrm>
            <a:off x="14687550" y="74199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Блокнот HELIX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33901/08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картон, бумага</a:t>
            </a:r>
            <a:endParaRPr lang="en-US" sz="1275" dirty="0"/>
          </a:p>
        </p:txBody>
      </p:sp>
      <p:sp>
        <p:nvSpPr>
          <p:cNvPr id="12" name="SOFT 351615   500"/>
          <p:cNvSpPr/>
          <p:nvPr/>
        </p:nvSpPr>
        <p:spPr>
          <a:xfrm>
            <a:off x="14697075" y="60198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Термос SOFT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3516/15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нержавеющая сталь,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500 мл</a:t>
            </a:r>
            <a:endParaRPr lang="en-US" sz="1275" dirty="0"/>
          </a:p>
        </p:txBody>
      </p:sp>
      <p:sp>
        <p:nvSpPr>
          <p:cNvPr id="13" name="Text 5"/>
          <p:cNvSpPr/>
          <p:nvPr/>
        </p:nvSpPr>
        <p:spPr>
          <a:xfrm>
            <a:off x="13068300" y="1409700"/>
            <a:ext cx="4714875" cy="2181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специалистов</a:t>
            </a:r>
            <a:r>
              <a:rPr lang="en-US" sz="1500" kern="0" spc="4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сельского</a:t>
            </a:r>
            <a:r>
              <a:rPr lang="en-US" sz="1500" kern="0" spc="24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хозяйства</a:t>
            </a:r>
            <a:r>
              <a:rPr lang="en-US" sz="1500" kern="0" spc="27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kern="0" spc="27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</a:t>
            </a:r>
            <a:r>
              <a:rPr lang="en-US" sz="1500" kern="0" spc="13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руководителей</a:t>
            </a:r>
            <a:r>
              <a:rPr lang="en-US" sz="1500" kern="0" spc="19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агрохолдингов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.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Символизирует</a:t>
            </a:r>
            <a:r>
              <a:rPr lang="en-US" sz="1500" kern="0" spc="6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связь</a:t>
            </a:r>
            <a:r>
              <a:rPr lang="en-US" sz="1500" kern="0" spc="-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 природой и гордость</a:t>
            </a:r>
            <a:r>
              <a:rPr lang="en-US" sz="1500" kern="0" spc="-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</a:t>
            </a:r>
            <a:r>
              <a:rPr lang="en-US" sz="1500" kern="0" spc="10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выращенный урожай. Подходит для</a:t>
            </a:r>
            <a:r>
              <a:rPr lang="en-US" sz="1500" kern="0" spc="10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корпоративных</a:t>
            </a:r>
            <a:r>
              <a:rPr lang="en-US" sz="1500" kern="0" spc="5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подарков, ко Дню работника сельского хозяйства, отраслевых форумов. </a:t>
            </a:r>
            <a:endParaRPr lang="en-US" sz="1500" dirty="0"/>
          </a:p>
        </p:txBody>
      </p:sp>
      <p:sp>
        <p:nvSpPr>
          <p:cNvPr id="14" name="DISCO 19901203 100"/>
          <p:cNvSpPr/>
          <p:nvPr/>
        </p:nvSpPr>
        <p:spPr>
          <a:xfrm>
            <a:off x="14687550" y="86868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Рюкзак "DISCO"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199012/03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полиэстер, водостойкий</a:t>
            </a:r>
            <a:endParaRPr lang="en-US" sz="1275" dirty="0"/>
          </a:p>
        </p:txBody>
      </p:sp>
      <p:sp>
        <p:nvSpPr>
          <p:cNvPr id="15" name="Text 7"/>
          <p:cNvSpPr/>
          <p:nvPr/>
        </p:nvSpPr>
        <p:spPr>
          <a:xfrm>
            <a:off x="13068300" y="561975"/>
            <a:ext cx="50482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“УРОЖАЙ”</a:t>
            </a:r>
            <a:endParaRPr lang="en-US" sz="3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D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176a-f4e1-739c-a487-94f172ec760d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019d176a-f4e1-739c-a487-94f172ec76ыфыф0d 2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52450" y="35814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52450" y="491490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52450" y="6248400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52450" y="7581900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52450" y="8915400"/>
            <a:ext cx="1038225" cy="1038225"/>
          </a:xfrm>
          <a:prstGeom prst="rect">
            <a:avLst/>
          </a:prstGeom>
        </p:spPr>
      </p:pic>
      <p:sp>
        <p:nvSpPr>
          <p:cNvPr id="10" name="PASSION 170 711338102   100  170 2"/>
          <p:cNvSpPr/>
          <p:nvPr/>
        </p:nvSpPr>
        <p:spPr>
          <a:xfrm>
            <a:off x="2066925" y="3695700"/>
            <a:ext cx="30384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Поло женское PASSION 170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711338.102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гребенной хлопок 100%, плотность 170 г/м2, пике</a:t>
            </a:r>
            <a:endParaRPr lang="en-US" sz="1275" dirty="0"/>
          </a:p>
        </p:txBody>
      </p:sp>
      <p:sp>
        <p:nvSpPr>
          <p:cNvPr id="11" name="FRESHER 34307424  600D"/>
          <p:cNvSpPr/>
          <p:nvPr/>
        </p:nvSpPr>
        <p:spPr>
          <a:xfrm>
            <a:off x="2066925" y="5133975"/>
            <a:ext cx="30384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Термосумка для бутылки FRESHER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343074/24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Полиэстер 600D/ПВХ.</a:t>
            </a:r>
            <a:endParaRPr lang="en-US" sz="1275" dirty="0"/>
          </a:p>
        </p:txBody>
      </p:sp>
      <p:sp>
        <p:nvSpPr>
          <p:cNvPr id="12" name="Henry 5804"/>
          <p:cNvSpPr/>
          <p:nvPr/>
        </p:nvSpPr>
        <p:spPr>
          <a:xfrm>
            <a:off x="2066925" y="6467475"/>
            <a:ext cx="30384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Термос "Henry"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5804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нержавеющая сталь.</a:t>
            </a:r>
            <a:endParaRPr lang="en-US" sz="1275" dirty="0"/>
          </a:p>
        </p:txBody>
      </p:sp>
      <p:sp>
        <p:nvSpPr>
          <p:cNvPr id="13" name="ECO 116 1610230   100  116 2"/>
          <p:cNvSpPr/>
          <p:nvPr/>
        </p:nvSpPr>
        <p:spPr>
          <a:xfrm>
            <a:off x="2066925" y="7800975"/>
            <a:ext cx="32861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Сумка шоппер хлопковый ECO 116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16102/30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бязь, хлопок 100%, плотность 116 г/м2.</a:t>
            </a:r>
            <a:endParaRPr lang="en-US" sz="1275" dirty="0"/>
          </a:p>
        </p:txBody>
      </p:sp>
      <p:sp>
        <p:nvSpPr>
          <p:cNvPr id="14" name="Scotty 2470127 PU TweedPU Nebraska 5-"/>
          <p:cNvSpPr/>
          <p:nvPr/>
        </p:nvSpPr>
        <p:spPr>
          <a:xfrm>
            <a:off x="2066925" y="9134475"/>
            <a:ext cx="30384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Ежедневник недатированный Scotty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24701/27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PU Tweed/PU Nebraska, А5-</a:t>
            </a:r>
            <a:endParaRPr lang="en-US" sz="1275" dirty="0"/>
          </a:p>
        </p:txBody>
      </p:sp>
      <p:sp>
        <p:nvSpPr>
          <p:cNvPr id="15" name="Text 6"/>
          <p:cNvSpPr/>
          <p:nvPr/>
        </p:nvSpPr>
        <p:spPr>
          <a:xfrm>
            <a:off x="552450" y="1701466"/>
            <a:ext cx="49149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агрономов и технологов — тех, кто обеспечивает безупречное качество продукта от самого истока. Этот сет воплощает признание профессиональных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достижений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неразрывную связь с землей. Для специализированных и корпоративных праздников.</a:t>
            </a:r>
            <a:endParaRPr lang="en-US" sz="1500" dirty="0"/>
          </a:p>
        </p:txBody>
      </p:sp>
      <p:sp>
        <p:nvSpPr>
          <p:cNvPr id="16" name="Text 7"/>
          <p:cNvSpPr/>
          <p:nvPr/>
        </p:nvSpPr>
        <p:spPr>
          <a:xfrm>
            <a:off x="600075" y="415591"/>
            <a:ext cx="44005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“СВЕЖЕСТЬ УТРА”</a:t>
            </a:r>
            <a:endParaRPr lang="en-US" sz="3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F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295f-be0d-7827-adca-a41864163f18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92125" y="3476625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92125" y="4810125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92125" y="614362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192125" y="747712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3192125" y="8810625"/>
            <a:ext cx="1038225" cy="1038225"/>
          </a:xfrm>
          <a:prstGeom prst="rect">
            <a:avLst/>
          </a:prstGeom>
        </p:spPr>
      </p:pic>
      <p:sp>
        <p:nvSpPr>
          <p:cNvPr id="9" name="MAYLON 140 346206"/>
          <p:cNvSpPr/>
          <p:nvPr/>
        </p:nvSpPr>
        <p:spPr>
          <a:xfrm>
            <a:off x="14706600" y="36957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Фартук MAYLON 140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346206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хлопок</a:t>
            </a:r>
            <a:endParaRPr lang="en-US" sz="1275" dirty="0"/>
          </a:p>
        </p:txBody>
      </p:sp>
      <p:sp>
        <p:nvSpPr>
          <p:cNvPr id="10" name="- TUBER   346915"/>
          <p:cNvSpPr/>
          <p:nvPr/>
        </p:nvSpPr>
        <p:spPr>
          <a:xfrm>
            <a:off x="14706600" y="50292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Ланч-бокс TUBER, боросиликатное стекло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346915</a:t>
            </a:r>
            <a:endParaRPr lang="en-US" sz="1275" dirty="0"/>
          </a:p>
        </p:txBody>
      </p:sp>
      <p:sp>
        <p:nvSpPr>
          <p:cNvPr id="11" name="KERMAN 34400208"/>
          <p:cNvSpPr/>
          <p:nvPr/>
        </p:nvSpPr>
        <p:spPr>
          <a:xfrm>
            <a:off x="14706600" y="625792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Лопатка кулинарная KERMAN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344002/08</a:t>
            </a:r>
            <a:endParaRPr lang="en-US" sz="1275" dirty="0"/>
          </a:p>
        </p:txBody>
      </p:sp>
      <p:sp>
        <p:nvSpPr>
          <p:cNvPr id="12" name="Text 4"/>
          <p:cNvSpPr/>
          <p:nvPr/>
        </p:nvSpPr>
        <p:spPr>
          <a:xfrm>
            <a:off x="13182600" y="1771650"/>
            <a:ext cx="49149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производственного персонала, пищевых технологов. Это манифест технологической точности и высокого мастерства тех, кто превращает сырье в эталонный продукт. Сет станет отличным подарком для сотрудников цехов на корпоративных мероприятиях.</a:t>
            </a:r>
            <a:endParaRPr lang="en-US" sz="1500" dirty="0"/>
          </a:p>
        </p:txBody>
      </p:sp>
      <p:sp>
        <p:nvSpPr>
          <p:cNvPr id="13" name="Text 5"/>
          <p:cNvSpPr/>
          <p:nvPr/>
        </p:nvSpPr>
        <p:spPr>
          <a:xfrm>
            <a:off x="13182600" y="409575"/>
            <a:ext cx="24574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“МАСТЕР”</a:t>
            </a:r>
            <a:endParaRPr lang="en-US" sz="3375" dirty="0"/>
          </a:p>
        </p:txBody>
      </p:sp>
      <p:sp>
        <p:nvSpPr>
          <p:cNvPr id="14" name="33805"/>
          <p:cNvSpPr/>
          <p:nvPr/>
        </p:nvSpPr>
        <p:spPr>
          <a:xfrm>
            <a:off x="14706600" y="8924925"/>
            <a:ext cx="2867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Проращиватель.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«Здоровья КЛАД»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33805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пищевой пластик.</a:t>
            </a:r>
            <a:endParaRPr lang="en-US" sz="1275" dirty="0"/>
          </a:p>
        </p:txBody>
      </p:sp>
      <p:sp>
        <p:nvSpPr>
          <p:cNvPr id="15" name="KOLAM 34400124"/>
          <p:cNvSpPr/>
          <p:nvPr/>
        </p:nvSpPr>
        <p:spPr>
          <a:xfrm>
            <a:off x="14678025" y="7715250"/>
            <a:ext cx="254317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Кисточка кулинарная KOLAM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344001/24</a:t>
            </a:r>
            <a:endParaRPr lang="en-US" sz="12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16e7-ee84-7712-9379-5fa27ccf87f4-восстановлено-восстановлено-восстановленосссс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019d16e7-ee84-7712-9379-5fa27ccf87f4-восстановлено-восстановвывылено-восстановленосссс 2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4" name="019d16e7-ee84-7712-9379-5fa27ccf87f4-восстановлено-восстанфыфоввывылено-восстановленосссс 2 1 (1)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8278475" cy="10285781"/>
          </a:xfrm>
          <a:prstGeom prst="rect">
            <a:avLst/>
          </a:prstGeom>
        </p:spPr>
      </p:pic>
      <p:sp>
        <p:nvSpPr>
          <p:cNvPr id="5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52450" y="404812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52450" y="538162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52450" y="8048625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52450" y="6715125"/>
            <a:ext cx="1038225" cy="1038225"/>
          </a:xfrm>
          <a:prstGeom prst="rect">
            <a:avLst/>
          </a:prstGeom>
        </p:spPr>
      </p:pic>
      <p:sp>
        <p:nvSpPr>
          <p:cNvPr id="10" name="MALL 220 1610405  100  2202"/>
          <p:cNvSpPr/>
          <p:nvPr/>
        </p:nvSpPr>
        <p:spPr>
          <a:xfrm>
            <a:off x="2066925" y="4267200"/>
            <a:ext cx="2867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шоппер MALL 220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16104/05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бязь, 100% хлопок, 220г/м2</a:t>
            </a:r>
            <a:endParaRPr lang="en-US" sz="1275" dirty="0"/>
          </a:p>
        </p:txBody>
      </p:sp>
      <p:sp>
        <p:nvSpPr>
          <p:cNvPr id="11" name="WATER 4031506  - rPET 550"/>
          <p:cNvSpPr/>
          <p:nvPr/>
        </p:nvSpPr>
        <p:spPr>
          <a:xfrm>
            <a:off x="2066925" y="5600700"/>
            <a:ext cx="2867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WATER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40315/06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 - rPET, 550 мл</a:t>
            </a:r>
            <a:endParaRPr lang="en-US" sz="1275" dirty="0"/>
          </a:p>
        </p:txBody>
      </p:sp>
      <p:sp>
        <p:nvSpPr>
          <p:cNvPr id="12" name="-                   -"/>
          <p:cNvSpPr/>
          <p:nvPr/>
        </p:nvSpPr>
        <p:spPr>
          <a:xfrm>
            <a:off x="542925" y="2038350"/>
            <a:ext cx="4705350" cy="1495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Эко-сет для</a:t>
            </a:r>
            <a:r>
              <a:rPr lang="en-US" sz="1500" kern="0" spc="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брендов</a:t>
            </a:r>
            <a:r>
              <a:rPr lang="en-US" sz="1500" kern="0" spc="19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натуральных продуктов,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работников фермерских</a:t>
            </a:r>
            <a:r>
              <a:rPr lang="en-US" sz="1500" kern="0" spc="1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хозяйств</a:t>
            </a:r>
            <a:r>
              <a:rPr lang="en-US" sz="1500" kern="0" spc="1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</a:t>
            </a:r>
            <a:r>
              <a:rPr lang="en-US" sz="1500" kern="0" spc="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органических</a:t>
            </a:r>
            <a:r>
              <a:rPr lang="en-US" sz="1500" kern="0" spc="22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компаний. Транслирует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ценности</a:t>
            </a:r>
            <a:r>
              <a:rPr lang="en-US" sz="1500" kern="0" spc="19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заботы о природе. Идеален</a:t>
            </a:r>
            <a:r>
              <a:rPr lang="en-US" sz="1500" kern="0" spc="-13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r>
              <a:rPr lang="en-US" sz="1500" kern="0" spc="-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запуска</a:t>
            </a:r>
            <a:r>
              <a:rPr lang="en-US" sz="1500" kern="0" spc="-6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эко</a:t>
            </a:r>
            <a:r>
              <a:rPr lang="en-US" sz="1500" kern="0" spc="-1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-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линеек,</a:t>
            </a:r>
            <a:r>
              <a:rPr lang="en-US" sz="1500" kern="0" spc="-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промоакций и подарков клиентам.</a:t>
            </a:r>
            <a:endParaRPr lang="en-US" sz="1500" dirty="0"/>
          </a:p>
        </p:txBody>
      </p:sp>
      <p:sp>
        <p:nvSpPr>
          <p:cNvPr id="13" name="DINDER 34429415"/>
          <p:cNvSpPr/>
          <p:nvPr/>
        </p:nvSpPr>
        <p:spPr>
          <a:xfrm>
            <a:off x="2066925" y="6877050"/>
            <a:ext cx="2867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Контейнер для еды DINDER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344294/15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 (полипропилен)</a:t>
            </a:r>
            <a:endParaRPr lang="en-US" sz="1275" dirty="0"/>
          </a:p>
        </p:txBody>
      </p:sp>
      <p:sp>
        <p:nvSpPr>
          <p:cNvPr id="14" name="CREEP-S 25449-S09 6"/>
          <p:cNvSpPr/>
          <p:nvPr/>
        </p:nvSpPr>
        <p:spPr>
          <a:xfrm>
            <a:off x="2066925" y="8153400"/>
            <a:ext cx="2867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Бейсболка CREEP-S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25449-S.09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 клиньев, металлическая застежка</a:t>
            </a:r>
            <a:endParaRPr lang="en-US" sz="1275" dirty="0"/>
          </a:p>
        </p:txBody>
      </p:sp>
      <p:sp>
        <p:nvSpPr>
          <p:cNvPr id="15" name="Text 6"/>
          <p:cNvSpPr/>
          <p:nvPr/>
        </p:nvSpPr>
        <p:spPr>
          <a:xfrm>
            <a:off x="552450" y="666750"/>
            <a:ext cx="373380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“ОТ ПРИРОДЫ”</a:t>
            </a:r>
            <a:endParaRPr lang="en-US" sz="33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42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ccccccccccccccccccccccccccccccccccccccc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cccccccccccccccccccccccыфыccccccccccccccccc 1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1209675"/>
            <a:ext cx="16120254" cy="9077325"/>
          </a:xfrm>
          <a:prstGeom prst="rect">
            <a:avLst/>
          </a:prstGeom>
        </p:spPr>
      </p:pic>
      <p:pic>
        <p:nvPicPr>
          <p:cNvPr id="4" name="e7d8eec5753fd55b8a0b8939811da4aa_e70531f0-2f59-4238-a20b-616d57502356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8278475" cy="10282349"/>
          </a:xfrm>
          <a:prstGeom prst="rect">
            <a:avLst/>
          </a:prstGeom>
        </p:spPr>
      </p:pic>
      <p:pic>
        <p:nvPicPr>
          <p:cNvPr id="5" name="e7d8eec5753fd55b8a0b8939811da4aa_e70531f0-2f59-4238фыыфы-a20b-616d57502356 1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434888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182600" y="4686300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3182600" y="6019800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3182600" y="7353300"/>
            <a:ext cx="1038225" cy="1038225"/>
          </a:xfrm>
          <a:prstGeom prst="rect">
            <a:avLst/>
          </a:prstGeom>
        </p:spPr>
      </p:pic>
      <p:sp>
        <p:nvSpPr>
          <p:cNvPr id="10" name="21501"/>
          <p:cNvSpPr/>
          <p:nvPr/>
        </p:nvSpPr>
        <p:spPr>
          <a:xfrm>
            <a:off x="14697075" y="4838700"/>
            <a:ext cx="2423936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Чайник с кружкой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 подставке "Мила"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21501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фарфор, бамбук</a:t>
            </a:r>
            <a:endParaRPr lang="en-US" sz="1275" dirty="0"/>
          </a:p>
        </p:txBody>
      </p:sp>
      <p:sp>
        <p:nvSpPr>
          <p:cNvPr id="11" name="Luma 1973208  4  PU"/>
          <p:cNvSpPr/>
          <p:nvPr/>
        </p:nvSpPr>
        <p:spPr>
          <a:xfrm>
            <a:off x="14697075" y="62388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Чехол для карт Luma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19732/08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 4 отделениями, PU</a:t>
            </a:r>
            <a:endParaRPr lang="en-US" sz="1275" dirty="0"/>
          </a:p>
        </p:txBody>
      </p:sp>
      <p:sp>
        <p:nvSpPr>
          <p:cNvPr id="12" name="Bliss 2460117  5"/>
          <p:cNvSpPr/>
          <p:nvPr/>
        </p:nvSpPr>
        <p:spPr>
          <a:xfrm>
            <a:off x="14697075" y="75723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Ежедневник недатированный Bliss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24601/17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формат А5, в линейку</a:t>
            </a:r>
            <a:endParaRPr lang="en-US" sz="1275" dirty="0"/>
          </a:p>
        </p:txBody>
      </p:sp>
      <p:sp>
        <p:nvSpPr>
          <p:cNvPr id="13" name="-"/>
          <p:cNvSpPr/>
          <p:nvPr/>
        </p:nvSpPr>
        <p:spPr>
          <a:xfrm>
            <a:off x="13001625" y="2371725"/>
            <a:ext cx="49149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топ-менеджмента и технологов как символ эталонного качества и верности традициям, заложенным в фундамент бренда. Набор станет статусным подарком на корпоративных мероприятиях или в День работника пищевой промышленности,</a:t>
            </a:r>
            <a:r>
              <a:rPr lang="en-US" sz="1500" kern="0" spc="-1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подчеркивая исключительность продукта,</a:t>
            </a:r>
            <a:r>
              <a:rPr lang="en-US" sz="1500" kern="0" spc="-24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ставшего ориентиром для всей отрасли.</a:t>
            </a:r>
            <a:endParaRPr lang="en-US" sz="1500" dirty="0"/>
          </a:p>
        </p:txBody>
      </p:sp>
      <p:sp>
        <p:nvSpPr>
          <p:cNvPr id="14" name="Text 5"/>
          <p:cNvSpPr/>
          <p:nvPr/>
        </p:nvSpPr>
        <p:spPr>
          <a:xfrm>
            <a:off x="12934950" y="819150"/>
            <a:ext cx="514350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75"/>
              </a:lnSpc>
              <a:buNone/>
            </a:pPr>
            <a:r>
              <a:rPr lang="en-US" sz="315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150" dirty="0"/>
          </a:p>
          <a:p>
            <a:pPr marL="0" indent="0" algn="l">
              <a:lnSpc>
                <a:spcPts val="3975"/>
              </a:lnSpc>
              <a:buNone/>
            </a:pPr>
            <a:r>
              <a:rPr lang="en-US" sz="315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“ЗОЛОТОЙ</a:t>
            </a:r>
            <a:r>
              <a:rPr lang="en-US" sz="3150" b="1" kern="0" spc="-126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315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СТАНДАРТ”</a:t>
            </a:r>
            <a:endParaRPr lang="en-US" sz="3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297a-4a14-7c99-b420-8496cfd6e821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019d297a-4a14-7c99-b420-8496cfd6e821 ыввы2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52450" y="405765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52450" y="530542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52450" y="656272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52450" y="7820025"/>
            <a:ext cx="1038225" cy="1038225"/>
          </a:xfrm>
          <a:prstGeom prst="rect">
            <a:avLst/>
          </a:prstGeom>
        </p:spPr>
      </p:pic>
      <p:sp>
        <p:nvSpPr>
          <p:cNvPr id="9" name="TUBE 111624 700"/>
          <p:cNvSpPr/>
          <p:nvPr/>
        </p:nvSpPr>
        <p:spPr>
          <a:xfrm>
            <a:off x="2057400" y="42195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TUBE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1116/24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700 мл</a:t>
            </a:r>
            <a:endParaRPr lang="en-US" sz="1275" dirty="0"/>
          </a:p>
        </p:txBody>
      </p:sp>
      <p:sp>
        <p:nvSpPr>
          <p:cNvPr id="10" name="LIBERTY SANDWICH-S 270 25435-S01 6"/>
          <p:cNvSpPr/>
          <p:nvPr/>
        </p:nvSpPr>
        <p:spPr>
          <a:xfrm>
            <a:off x="2057400" y="6562725"/>
            <a:ext cx="2486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Бейсболка LIBERTY SANDWICH-S 270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25435-S.01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 клиньев, металлическая застежка</a:t>
            </a:r>
            <a:endParaRPr lang="en-US" sz="1275" dirty="0"/>
          </a:p>
        </p:txBody>
      </p:sp>
      <p:sp>
        <p:nvSpPr>
          <p:cNvPr id="11" name="LIBRA 220 52104126 100   220 2"/>
          <p:cNvSpPr/>
          <p:nvPr/>
        </p:nvSpPr>
        <p:spPr>
          <a:xfrm>
            <a:off x="2057400" y="5314950"/>
            <a:ext cx="25622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Футболка унисекс оверсайз LIBRA 220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52104.126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хлопок,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плотность 220 г/м2.</a:t>
            </a:r>
            <a:endParaRPr lang="en-US" sz="1275" dirty="0"/>
          </a:p>
        </p:txBody>
      </p:sp>
      <p:sp>
        <p:nvSpPr>
          <p:cNvPr id="12" name="Text 4"/>
          <p:cNvSpPr/>
          <p:nvPr/>
        </p:nvSpPr>
        <p:spPr>
          <a:xfrm>
            <a:off x="552450" y="2143125"/>
            <a:ext cx="47148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производителей напитков и технологов производства. Символизирует точность,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контроль</a:t>
            </a:r>
            <a:r>
              <a:rPr lang="en-US" sz="1500" kern="0" spc="10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качества</a:t>
            </a:r>
            <a:r>
              <a:rPr lang="en-US" sz="1500" kern="0" spc="3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</a:t>
            </a:r>
            <a:r>
              <a:rPr lang="en-US" sz="1500" kern="0" spc="4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современные</a:t>
            </a:r>
            <a:r>
              <a:rPr lang="en-US" sz="1500" kern="0" spc="24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технологии. Для корпоративных</a:t>
            </a:r>
            <a:r>
              <a:rPr lang="en-US" sz="1500" kern="0" spc="34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подарков</a:t>
            </a:r>
            <a:r>
              <a:rPr lang="en-US" sz="1500" kern="0" spc="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персоналу</a:t>
            </a:r>
            <a:r>
              <a:rPr lang="en-US" sz="1500" kern="0" spc="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заводов и презентаций партнёрам.</a:t>
            </a:r>
            <a:endParaRPr lang="en-US" sz="1500" dirty="0"/>
          </a:p>
        </p:txBody>
      </p:sp>
      <p:sp>
        <p:nvSpPr>
          <p:cNvPr id="13" name="YOPLAT 34557201"/>
          <p:cNvSpPr/>
          <p:nvPr/>
        </p:nvSpPr>
        <p:spPr>
          <a:xfrm>
            <a:off x="2066925" y="78771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Контейнер для еды YOPLAT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345572/01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 ложкой, пластик</a:t>
            </a:r>
            <a:endParaRPr lang="en-US" sz="1275" dirty="0"/>
          </a:p>
        </p:txBody>
      </p:sp>
      <p:sp>
        <p:nvSpPr>
          <p:cNvPr id="14" name="Text 6"/>
          <p:cNvSpPr/>
          <p:nvPr/>
        </p:nvSpPr>
        <p:spPr>
          <a:xfrm>
            <a:off x="552450" y="600075"/>
            <a:ext cx="4600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“ЛИНИЯ РАЗЛИВА”</a:t>
            </a:r>
            <a:endParaRPr lang="en-US" sz="3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ерма в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82600" y="5143500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82600" y="64770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82600" y="7810500"/>
            <a:ext cx="1038225" cy="1038225"/>
          </a:xfrm>
          <a:prstGeom prst="rect">
            <a:avLst/>
          </a:prstGeom>
        </p:spPr>
      </p:pic>
      <p:sp>
        <p:nvSpPr>
          <p:cNvPr id="7" name="DISTILLER 725135 500"/>
          <p:cNvSpPr/>
          <p:nvPr/>
        </p:nvSpPr>
        <p:spPr>
          <a:xfrm>
            <a:off x="14630400" y="5276850"/>
            <a:ext cx="25146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DISTILLER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7251/35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500мл, нержавеющая сталь, бамбук.</a:t>
            </a:r>
            <a:endParaRPr lang="en-US" sz="1275" dirty="0"/>
          </a:p>
        </p:txBody>
      </p:sp>
      <p:sp>
        <p:nvSpPr>
          <p:cNvPr id="8" name="CAPPUCCINO 2780035"/>
          <p:cNvSpPr/>
          <p:nvPr/>
        </p:nvSpPr>
        <p:spPr>
          <a:xfrm>
            <a:off x="14630400" y="6553200"/>
            <a:ext cx="2514600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Чайная/кофейная пара CAPPUCCINO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27800/35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фарфор</a:t>
            </a:r>
            <a:endParaRPr lang="en-US" sz="1275" dirty="0"/>
          </a:p>
        </p:txBody>
      </p:sp>
      <p:sp>
        <p:nvSpPr>
          <p:cNvPr id="9" name="Al 4 3716935 4000  1169098"/>
          <p:cNvSpPr/>
          <p:nvPr/>
        </p:nvSpPr>
        <p:spPr>
          <a:xfrm>
            <a:off x="14630400" y="7924800"/>
            <a:ext cx="25146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Универсальный аккумулятор Al 4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37169/35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(4000 мАч), 11х6.9х0,98 см</a:t>
            </a:r>
            <a:endParaRPr lang="en-US" sz="1275" dirty="0"/>
          </a:p>
        </p:txBody>
      </p:sp>
      <p:sp>
        <p:nvSpPr>
          <p:cNvPr id="10" name="Text 4"/>
          <p:cNvSpPr/>
          <p:nvPr/>
        </p:nvSpPr>
        <p:spPr>
          <a:xfrm>
            <a:off x="13077825" y="2228850"/>
            <a:ext cx="4914900" cy="1724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селекционеров,</a:t>
            </a:r>
            <a:r>
              <a:rPr lang="en-US" sz="1500" kern="0" spc="-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биотехнологов</a:t>
            </a:r>
            <a:r>
              <a:rPr lang="en-US" sz="1500" kern="0" spc="39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</a:t>
            </a:r>
            <a:r>
              <a:rPr lang="en-US" sz="1500" kern="0" spc="-4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агрономов, как дань уважения их</a:t>
            </a:r>
            <a:r>
              <a:rPr lang="en-US" sz="1500" kern="0" spc="-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труду и глубокой связи</a:t>
            </a:r>
            <a:r>
              <a:rPr lang="en-US" sz="1500" kern="0" spc="12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 природой</a:t>
            </a:r>
            <a:r>
              <a:rPr lang="en-US" sz="1500" kern="0" spc="-13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.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Символизирует атмосферу уютной,</a:t>
            </a:r>
            <a:r>
              <a:rPr lang="en-US" sz="1500" kern="0" spc="-28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деревенской</a:t>
            </a:r>
            <a:r>
              <a:rPr lang="en-US" sz="1500" kern="0" spc="3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жизни. Сет</a:t>
            </a:r>
            <a:r>
              <a:rPr lang="en-US" sz="1500" kern="0" spc="4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идеально подходит</a:t>
            </a:r>
            <a:r>
              <a:rPr lang="en-US" sz="1500" kern="0" spc="36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праздников внутри</a:t>
            </a:r>
            <a:r>
              <a:rPr lang="en-US" sz="1500" kern="0" spc="3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компании</a:t>
            </a:r>
            <a:r>
              <a:rPr lang="en-US" sz="1500" kern="0" spc="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</a:t>
            </a:r>
            <a:r>
              <a:rPr lang="en-US" sz="1500" kern="0" spc="-4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транслируя уют традиций, искренность и экологическую</a:t>
            </a:r>
            <a:r>
              <a:rPr lang="en-US" sz="1500" kern="0" spc="31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чистоту производства.</a:t>
            </a:r>
            <a:endParaRPr lang="en-US" sz="1500" dirty="0"/>
          </a:p>
        </p:txBody>
      </p:sp>
      <p:sp>
        <p:nvSpPr>
          <p:cNvPr id="11" name="Text 5"/>
          <p:cNvSpPr/>
          <p:nvPr/>
        </p:nvSpPr>
        <p:spPr>
          <a:xfrm>
            <a:off x="13077825" y="923925"/>
            <a:ext cx="4676775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“ФЕРМА”</a:t>
            </a:r>
            <a:endParaRPr lang="en-US" sz="3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ФФФФФФФФФФФФФФФФФФФФФФФФ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ФФФФФФФФФФФФФФФФФФФФcxФФФФФ 1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2925" y="37719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2925" y="503872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2925" y="6305550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42925" y="7572375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42925" y="8839200"/>
            <a:ext cx="1038225" cy="1038225"/>
          </a:xfrm>
          <a:prstGeom prst="rect">
            <a:avLst/>
          </a:prstGeom>
        </p:spPr>
      </p:pic>
      <p:sp>
        <p:nvSpPr>
          <p:cNvPr id="10" name="MEMO 3390629  90140"/>
          <p:cNvSpPr/>
          <p:nvPr/>
        </p:nvSpPr>
        <p:spPr>
          <a:xfrm>
            <a:off x="2057400" y="3771900"/>
            <a:ext cx="1878497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Блокнот MEMO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33906/29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размер 90х140 мм, блок в клетку</a:t>
            </a:r>
            <a:endParaRPr lang="en-US" sz="1275" dirty="0"/>
          </a:p>
        </p:txBody>
      </p:sp>
      <p:sp>
        <p:nvSpPr>
          <p:cNvPr id="11" name="POWELL 2550330    260"/>
          <p:cNvSpPr/>
          <p:nvPr/>
        </p:nvSpPr>
        <p:spPr>
          <a:xfrm>
            <a:off x="2057400" y="5114925"/>
            <a:ext cx="2076815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Панама POWELL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25503.30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из переработанного хлопка 260</a:t>
            </a:r>
            <a:endParaRPr lang="en-US" sz="1275" dirty="0"/>
          </a:p>
        </p:txBody>
      </p:sp>
      <p:sp>
        <p:nvSpPr>
          <p:cNvPr id="12" name="Num 10 3717135 10000"/>
          <p:cNvSpPr/>
          <p:nvPr/>
        </p:nvSpPr>
        <p:spPr>
          <a:xfrm>
            <a:off x="2057400" y="64674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Универсальный аккумулятор Num 10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37171/35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10000 мАч</a:t>
            </a:r>
            <a:endParaRPr lang="en-US" sz="1275" dirty="0"/>
          </a:p>
        </p:txBody>
      </p:sp>
      <p:sp>
        <p:nvSpPr>
          <p:cNvPr id="13" name="N20 3802028"/>
          <p:cNvSpPr/>
          <p:nvPr/>
        </p:nvSpPr>
        <p:spPr>
          <a:xfrm>
            <a:off x="2057400" y="7639050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N20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38020/28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бумага</a:t>
            </a:r>
            <a:endParaRPr lang="en-US" sz="1275" dirty="0"/>
          </a:p>
        </p:txBody>
      </p:sp>
      <p:sp>
        <p:nvSpPr>
          <p:cNvPr id="14" name="ECO 116 1610230   100"/>
          <p:cNvSpPr/>
          <p:nvPr/>
        </p:nvSpPr>
        <p:spPr>
          <a:xfrm>
            <a:off x="2057400" y="89535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Сумка шоппер хлопковый ECO 116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16102/30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бязь, хлопок 100%</a:t>
            </a:r>
            <a:endParaRPr lang="en-US" sz="1275" dirty="0"/>
          </a:p>
        </p:txBody>
      </p:sp>
      <p:sp>
        <p:nvSpPr>
          <p:cNvPr id="15" name="Text 6"/>
          <p:cNvSpPr/>
          <p:nvPr/>
        </p:nvSpPr>
        <p:spPr>
          <a:xfrm>
            <a:off x="428625" y="178117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микробиологов, зоотехников. Символизирует искреннюю связь с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природой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экологическую чистоту каждого созданного продукта. Набор станет отличным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подарком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 запуску новой линейки или на корпоратив, транслируя ценность натурального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состава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честность бренда перед потребителем.</a:t>
            </a:r>
            <a:endParaRPr lang="en-US" sz="1500" dirty="0"/>
          </a:p>
        </p:txBody>
      </p:sp>
      <p:sp>
        <p:nvSpPr>
          <p:cNvPr id="16" name="Text 7"/>
          <p:cNvSpPr/>
          <p:nvPr/>
        </p:nvSpPr>
        <p:spPr>
          <a:xfrm>
            <a:off x="428625" y="466725"/>
            <a:ext cx="434340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“НАТУРПРОДУКТ”</a:t>
            </a:r>
            <a:endParaRPr lang="en-US" sz="33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176a-f4e1-739c-a487-94f172ec760dм с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019d176a-f4e1-739c-a487-94f172ec760dм с 1dsdds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6553" cy="10287000"/>
          </a:xfrm>
          <a:prstGeom prst="rect">
            <a:avLst/>
          </a:prstGeom>
        </p:spPr>
      </p:pic>
      <p:pic>
        <p:nvPicPr>
          <p:cNvPr id="4" name="019d176a-f4e1-739c-a487-94f172ec760dм с 1dsdds-восстановлено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5" name="Rectangle 5"/>
          <p:cNvSpPr/>
          <p:nvPr/>
        </p:nvSpPr>
        <p:spPr>
          <a:xfrm>
            <a:off x="12258675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801600" y="432435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801600" y="559117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801600" y="6858000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801600" y="8124825"/>
            <a:ext cx="1038225" cy="1038225"/>
          </a:xfrm>
          <a:prstGeom prst="rect">
            <a:avLst/>
          </a:prstGeom>
        </p:spPr>
      </p:pic>
      <p:sp>
        <p:nvSpPr>
          <p:cNvPr id="10" name="Shop 19901501 42  39  13  100"/>
          <p:cNvSpPr/>
          <p:nvPr/>
        </p:nvSpPr>
        <p:spPr>
          <a:xfrm>
            <a:off x="14316075" y="4324350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Рюкзак "Shop"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199015/01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42 х 39 х 13 см, 100% полиуретан</a:t>
            </a:r>
            <a:endParaRPr lang="en-US" sz="1275" dirty="0"/>
          </a:p>
        </p:txBody>
      </p:sp>
      <p:sp>
        <p:nvSpPr>
          <p:cNvPr id="11" name="mini Bluetooth- Sound Burger Ellipse 2653108"/>
          <p:cNvSpPr/>
          <p:nvPr/>
        </p:nvSpPr>
        <p:spPr>
          <a:xfrm>
            <a:off x="14316075" y="5667375"/>
            <a:ext cx="24955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Портативная mini Bluetooth-колонка Sound Burger "Ellipse"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26531/08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металл</a:t>
            </a:r>
            <a:endParaRPr lang="en-US" sz="1275" dirty="0"/>
          </a:p>
        </p:txBody>
      </p:sp>
      <p:sp>
        <p:nvSpPr>
          <p:cNvPr id="12" name="PASEO 770001 600"/>
          <p:cNvSpPr/>
          <p:nvPr/>
        </p:nvSpPr>
        <p:spPr>
          <a:xfrm>
            <a:off x="14316075" y="701992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PASEO,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7700/01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600 мл; пластик</a:t>
            </a:r>
            <a:endParaRPr lang="en-US" sz="1275" dirty="0"/>
          </a:p>
        </p:txBody>
      </p:sp>
      <p:sp>
        <p:nvSpPr>
          <p:cNvPr id="13" name="-  BERN WOMEN 210 35300740 100"/>
          <p:cNvSpPr/>
          <p:nvPr/>
        </p:nvSpPr>
        <p:spPr>
          <a:xfrm>
            <a:off x="14316075" y="8191500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Рубашка-поло женская BERN WOMEN 210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353007.40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хлопок</a:t>
            </a:r>
            <a:endParaRPr lang="en-US" sz="1275" dirty="0"/>
          </a:p>
        </p:txBody>
      </p:sp>
      <p:sp>
        <p:nvSpPr>
          <p:cNvPr id="14" name="-  -"/>
          <p:cNvSpPr/>
          <p:nvPr/>
        </p:nvSpPr>
        <p:spPr>
          <a:xfrm>
            <a:off x="12639675" y="200977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топ-менеджмента и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партнёров-ритейлеров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.</a:t>
            </a:r>
            <a:r>
              <a:rPr lang="ru-RU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Нектар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— это синергия безупречного контроля и передовых технологий, которую оценят самые взыскательные клиенты. Станет прекрасным подарком на отраслевых форумах, запуске премиальной линейки.</a:t>
            </a:r>
            <a:endParaRPr lang="en-US" sz="1500" dirty="0"/>
          </a:p>
        </p:txBody>
      </p:sp>
      <p:sp>
        <p:nvSpPr>
          <p:cNvPr id="15" name="Text 6"/>
          <p:cNvSpPr/>
          <p:nvPr/>
        </p:nvSpPr>
        <p:spPr>
          <a:xfrm>
            <a:off x="12687300" y="666750"/>
            <a:ext cx="24574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“НЕКТАР”</a:t>
            </a:r>
            <a:endParaRPr lang="en-US" sz="3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нтажная область 1аы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2925" y="3771900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2925" y="5038725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2925" y="630555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2925" y="757237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42925" y="8839200"/>
            <a:ext cx="1038225" cy="1038225"/>
          </a:xfrm>
          <a:prstGeom prst="rect">
            <a:avLst/>
          </a:prstGeom>
        </p:spPr>
      </p:pic>
      <p:sp>
        <p:nvSpPr>
          <p:cNvPr id="9" name="- RILY 2124225  5"/>
          <p:cNvSpPr/>
          <p:nvPr/>
        </p:nvSpPr>
        <p:spPr>
          <a:xfrm>
            <a:off x="2057400" y="3914775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Бизнес-блокнот "RILY"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21242/25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формат А5, блок в точку</a:t>
            </a:r>
            <a:endParaRPr lang="en-US" sz="1275" dirty="0"/>
          </a:p>
        </p:txBody>
      </p:sp>
      <p:sp>
        <p:nvSpPr>
          <p:cNvPr id="10" name="GOAL-S 252002-S03 100   1152"/>
          <p:cNvSpPr/>
          <p:nvPr/>
        </p:nvSpPr>
        <p:spPr>
          <a:xfrm>
            <a:off x="2057400" y="511492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Бандана GOAL-S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252002-S.03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переработанный полиэстер, 115г/м2.</a:t>
            </a:r>
            <a:endParaRPr lang="en-US" sz="1275" dirty="0"/>
          </a:p>
        </p:txBody>
      </p:sp>
      <p:sp>
        <p:nvSpPr>
          <p:cNvPr id="11" name="LUANDA 150 35100023   100  150 2"/>
          <p:cNvSpPr/>
          <p:nvPr/>
        </p:nvSpPr>
        <p:spPr>
          <a:xfrm>
            <a:off x="2057400" y="6467475"/>
            <a:ext cx="2571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Футболка LUANDA 150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351000.23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кардный хлопок 100%, плотность 150 г/м2</a:t>
            </a:r>
            <a:endParaRPr lang="en-US" sz="1275" dirty="0"/>
          </a:p>
        </p:txBody>
      </p:sp>
      <p:sp>
        <p:nvSpPr>
          <p:cNvPr id="12" name="N16 3801903 ABS    soft touch"/>
          <p:cNvSpPr/>
          <p:nvPr/>
        </p:nvSpPr>
        <p:spPr>
          <a:xfrm>
            <a:off x="2057400" y="7639050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N16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38019/03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ABS пластик с покрытием soft touch.</a:t>
            </a:r>
            <a:endParaRPr lang="en-US" sz="1275" dirty="0"/>
          </a:p>
        </p:txBody>
      </p:sp>
      <p:sp>
        <p:nvSpPr>
          <p:cNvPr id="13" name="FORTE 60210"/>
          <p:cNvSpPr/>
          <p:nvPr/>
        </p:nvSpPr>
        <p:spPr>
          <a:xfrm>
            <a:off x="2057400" y="89535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FORTE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602/10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</a:t>
            </a:r>
            <a:endParaRPr lang="en-US" sz="1275" dirty="0"/>
          </a:p>
        </p:txBody>
      </p:sp>
      <p:sp>
        <p:nvSpPr>
          <p:cNvPr id="14" name="FMCG"/>
          <p:cNvSpPr/>
          <p:nvPr/>
        </p:nvSpPr>
        <p:spPr>
          <a:xfrm>
            <a:off x="381000" y="200977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селекционеров и агрономов.</a:t>
            </a:r>
            <a:r>
              <a:rPr lang="en-US" sz="1500" kern="0" spc="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Этот сет олицетворяет динамичный цикл жизни продукта в сферах FMCG и агробизнеса. Лучший подарок на старте сезона, а так же для корпоративных тимбилдингов и выездов на природу — как мерч, объединяющий команду.</a:t>
            </a:r>
            <a:endParaRPr lang="en-US" sz="1500" dirty="0"/>
          </a:p>
        </p:txBody>
      </p:sp>
      <p:sp>
        <p:nvSpPr>
          <p:cNvPr id="15" name="Text 7"/>
          <p:cNvSpPr/>
          <p:nvPr/>
        </p:nvSpPr>
        <p:spPr>
          <a:xfrm>
            <a:off x="428624" y="666750"/>
            <a:ext cx="5334501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“КУЛЬТУРА РОСТА”</a:t>
            </a:r>
            <a:endParaRPr lang="en-US" sz="33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кус традиций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82600" y="4600575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82600" y="5934075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82600" y="7267575"/>
            <a:ext cx="1038225" cy="1038225"/>
          </a:xfrm>
          <a:prstGeom prst="rect">
            <a:avLst/>
          </a:prstGeom>
        </p:spPr>
      </p:pic>
      <p:sp>
        <p:nvSpPr>
          <p:cNvPr id="7" name="ROBER 34695425 100"/>
          <p:cNvSpPr/>
          <p:nvPr/>
        </p:nvSpPr>
        <p:spPr>
          <a:xfrm>
            <a:off x="14697075" y="48196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Фартук джинсовый ROBER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346954/25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хлопок </a:t>
            </a:r>
            <a:endParaRPr lang="en-US" sz="1275" dirty="0"/>
          </a:p>
        </p:txBody>
      </p:sp>
      <p:sp>
        <p:nvSpPr>
          <p:cNvPr id="8" name="BRIE 33602   -"/>
          <p:cNvSpPr/>
          <p:nvPr/>
        </p:nvSpPr>
        <p:spPr>
          <a:xfrm>
            <a:off x="14697075" y="599122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Набор для сыра BRIE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33602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нержавеющая сталь, дерево-акация, картон.</a:t>
            </a:r>
            <a:endParaRPr lang="en-US" sz="1275" dirty="0"/>
          </a:p>
        </p:txBody>
      </p:sp>
      <p:sp>
        <p:nvSpPr>
          <p:cNvPr id="9" name="LAVIP 346788"/>
          <p:cNvSpPr/>
          <p:nvPr/>
        </p:nvSpPr>
        <p:spPr>
          <a:xfrm>
            <a:off x="14639925" y="72294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Штопор с открывалкой многофункциональный LAVIP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346788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нержавеющая сталь</a:t>
            </a:r>
            <a:endParaRPr lang="en-US" sz="1275" dirty="0"/>
          </a:p>
        </p:txBody>
      </p:sp>
      <p:sp>
        <p:nvSpPr>
          <p:cNvPr id="10" name="Text 4"/>
          <p:cNvSpPr/>
          <p:nvPr/>
        </p:nvSpPr>
        <p:spPr>
          <a:xfrm>
            <a:off x="13182600" y="2447925"/>
            <a:ext cx="4714875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производителей</a:t>
            </a:r>
            <a:r>
              <a:rPr lang="en-US" sz="1500" kern="0" spc="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традиционных продуктов и семейных брендов.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Акцент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ценность, связь поколений, проверенные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рецептуры</a:t>
            </a:r>
            <a:r>
              <a:rPr lang="en-US" sz="1500" kern="0" spc="28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</a:t>
            </a:r>
            <a:r>
              <a:rPr lang="en-US" sz="1500" kern="0" spc="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душевность.</a:t>
            </a:r>
            <a:r>
              <a:rPr lang="en-US" sz="1500" kern="0" spc="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Подходит для юбилеев</a:t>
            </a:r>
            <a:r>
              <a:rPr lang="en-US" sz="1500" kern="0" spc="-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компаний</a:t>
            </a:r>
            <a:r>
              <a:rPr lang="en-US" sz="1500" kern="0" spc="-16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подарков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партнёрам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клиентам.</a:t>
            </a:r>
            <a:endParaRPr lang="en-US" sz="1500" dirty="0"/>
          </a:p>
        </p:txBody>
      </p:sp>
      <p:sp>
        <p:nvSpPr>
          <p:cNvPr id="11" name="Text 5"/>
          <p:cNvSpPr/>
          <p:nvPr/>
        </p:nvSpPr>
        <p:spPr>
          <a:xfrm>
            <a:off x="13134975" y="885825"/>
            <a:ext cx="458152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“ВКУС ТРАДИЦИЙ”</a:t>
            </a:r>
            <a:endParaRPr lang="en-US" sz="33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нтажная область 1вааааау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Монтажная оыффбласть 1вааааау 2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7261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2925" y="379095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2925" y="505777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2925" y="6324600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42925" y="7591425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42925" y="8858250"/>
            <a:ext cx="1038225" cy="1038225"/>
          </a:xfrm>
          <a:prstGeom prst="rect">
            <a:avLst/>
          </a:prstGeom>
        </p:spPr>
      </p:pic>
      <p:sp>
        <p:nvSpPr>
          <p:cNvPr id="10" name="REACH 51101319"/>
          <p:cNvSpPr/>
          <p:nvPr/>
        </p:nvSpPr>
        <p:spPr>
          <a:xfrm>
            <a:off x="2057400" y="3790950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Перчатки REACH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51101/319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сенсорные </a:t>
            </a:r>
            <a:endParaRPr lang="en-US" sz="1275" dirty="0"/>
          </a:p>
        </p:txBody>
      </p:sp>
      <p:sp>
        <p:nvSpPr>
          <p:cNvPr id="11" name="HELSINKI 260 35600035  100"/>
          <p:cNvSpPr/>
          <p:nvPr/>
        </p:nvSpPr>
        <p:spPr>
          <a:xfrm>
            <a:off x="2057400" y="51339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Толстовка мужская HELSINKI 260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356000.35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флис, 100% полиэстер</a:t>
            </a:r>
            <a:endParaRPr lang="en-US" sz="1275" dirty="0"/>
          </a:p>
        </p:txBody>
      </p:sp>
      <p:sp>
        <p:nvSpPr>
          <p:cNvPr id="12" name="BIRK 230 2551235  100"/>
          <p:cNvSpPr/>
          <p:nvPr/>
        </p:nvSpPr>
        <p:spPr>
          <a:xfrm>
            <a:off x="2057400" y="6486525"/>
            <a:ext cx="23907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Шапка флисовая BIRK 230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25512.35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флис, 100% переработанный полиэстер</a:t>
            </a:r>
            <a:endParaRPr lang="en-US" sz="1275" dirty="0"/>
          </a:p>
        </p:txBody>
      </p:sp>
      <p:sp>
        <p:nvSpPr>
          <p:cNvPr id="13" name="- FELTY 3283930 12  3  RPET"/>
          <p:cNvSpPr/>
          <p:nvPr/>
        </p:nvSpPr>
        <p:spPr>
          <a:xfrm>
            <a:off x="2057400" y="7658100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Брелок-ремувка FELTY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32839/30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12 х 3 см, RPET фетр</a:t>
            </a:r>
            <a:endParaRPr lang="en-US" sz="1275" dirty="0"/>
          </a:p>
        </p:txBody>
      </p:sp>
      <p:sp>
        <p:nvSpPr>
          <p:cNvPr id="14" name="FELTY 246229 34 x 22 x 15"/>
          <p:cNvSpPr/>
          <p:nvPr/>
        </p:nvSpPr>
        <p:spPr>
          <a:xfrm>
            <a:off x="2057400" y="89725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Термосумка "FELTY"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2462/29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 x 22 x 15 см, фетр</a:t>
            </a:r>
            <a:endParaRPr lang="en-US" sz="1275" dirty="0"/>
          </a:p>
        </p:txBody>
      </p:sp>
      <p:sp>
        <p:nvSpPr>
          <p:cNvPr id="15" name="Text 6"/>
          <p:cNvSpPr/>
          <p:nvPr/>
        </p:nvSpPr>
        <p:spPr>
          <a:xfrm>
            <a:off x="381000" y="202882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логистов и ритейлеров. Это забота о людях, которые поддерживают стандарты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качества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 любых климатических условиях. Сет станет лучшим подарком к профессиональным праздникам работников пищевой промышленности.</a:t>
            </a:r>
            <a:endParaRPr lang="en-US" sz="1500" dirty="0"/>
          </a:p>
        </p:txBody>
      </p:sp>
      <p:sp>
        <p:nvSpPr>
          <p:cNvPr id="16" name="Text 7"/>
          <p:cNvSpPr/>
          <p:nvPr/>
        </p:nvSpPr>
        <p:spPr>
          <a:xfrm>
            <a:off x="381000" y="695325"/>
            <a:ext cx="4981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“ГРАДУС КАЧЕСТВА”</a:t>
            </a:r>
            <a:endParaRPr lang="en-US" sz="33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нтажная область 1жжжжжж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230225" y="4105275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230225" y="53721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230225" y="663892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230225" y="7905750"/>
            <a:ext cx="1038225" cy="1038225"/>
          </a:xfrm>
          <a:prstGeom prst="rect">
            <a:avLst/>
          </a:prstGeom>
        </p:spPr>
      </p:pic>
      <p:sp>
        <p:nvSpPr>
          <p:cNvPr id="8" name="REACH 51101275 100"/>
          <p:cNvSpPr/>
          <p:nvPr/>
        </p:nvSpPr>
        <p:spPr>
          <a:xfrm>
            <a:off x="14744700" y="4219575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Перчатки сенсорные REACH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51101/275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акрил</a:t>
            </a:r>
            <a:endParaRPr lang="en-US" sz="1275" dirty="0"/>
          </a:p>
        </p:txBody>
      </p:sp>
      <p:sp>
        <p:nvSpPr>
          <p:cNvPr id="9" name="OFFROAD 725335 400"/>
          <p:cNvSpPr/>
          <p:nvPr/>
        </p:nvSpPr>
        <p:spPr>
          <a:xfrm>
            <a:off x="14744700" y="54483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Термокружка OFFROAD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7253/35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400мл</a:t>
            </a:r>
            <a:endParaRPr lang="en-US" sz="1275" dirty="0"/>
          </a:p>
        </p:txBody>
      </p:sp>
      <p:sp>
        <p:nvSpPr>
          <p:cNvPr id="10" name="WIND 2544317"/>
          <p:cNvSpPr/>
          <p:nvPr/>
        </p:nvSpPr>
        <p:spPr>
          <a:xfrm>
            <a:off x="14744700" y="675322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Шапка WIND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25443.17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вязаная двойная с отворотом</a:t>
            </a:r>
            <a:endParaRPr lang="en-US" sz="1275" dirty="0"/>
          </a:p>
        </p:txBody>
      </p:sp>
      <p:sp>
        <p:nvSpPr>
          <p:cNvPr id="11" name="Simple 19901435 45  32  13  100"/>
          <p:cNvSpPr/>
          <p:nvPr/>
        </p:nvSpPr>
        <p:spPr>
          <a:xfrm>
            <a:off x="14744700" y="7972425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Рюкзак водостойкий "Simple"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199014/35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45 х 32 х 13 см, 100% полиуретан</a:t>
            </a:r>
            <a:endParaRPr lang="en-US" sz="1275" dirty="0"/>
          </a:p>
        </p:txBody>
      </p:sp>
      <p:sp>
        <p:nvSpPr>
          <p:cNvPr id="12" name="Text 5"/>
          <p:cNvSpPr/>
          <p:nvPr/>
        </p:nvSpPr>
        <p:spPr>
          <a:xfrm>
            <a:off x="13011150" y="200977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тех, кто создает продукт — агрономы, технологи, работники производства.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Капсула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транслирует глубокую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благодарность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их ежедневный труд и верность традициям качества, становясь идеальным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подарком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 честь успешного запуска нового продукта.</a:t>
            </a:r>
            <a:endParaRPr lang="en-US" sz="1500" dirty="0"/>
          </a:p>
        </p:txBody>
      </p:sp>
      <p:sp>
        <p:nvSpPr>
          <p:cNvPr id="13" name="Text 6"/>
          <p:cNvSpPr/>
          <p:nvPr/>
        </p:nvSpPr>
        <p:spPr>
          <a:xfrm>
            <a:off x="13058775" y="666750"/>
            <a:ext cx="37909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“ТЕПЛО И УЮТ”</a:t>
            </a:r>
            <a:endParaRPr lang="en-US" sz="3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42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26df-3d9f-7248-a69f-5ce0dbf942ed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6"/>
          <p:cNvSpPr/>
          <p:nvPr/>
        </p:nvSpPr>
        <p:spPr>
          <a:xfrm>
            <a:off x="0" y="-1114425"/>
            <a:ext cx="5667375" cy="12515850"/>
          </a:xfrm>
          <a:prstGeom prst="roundRect">
            <a:avLst>
              <a:gd name="adj" fmla="val 16471"/>
            </a:avLst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0525" y="4448175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90525" y="5781675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90525" y="7115175"/>
            <a:ext cx="1038225" cy="1038225"/>
          </a:xfrm>
          <a:prstGeom prst="rect">
            <a:avLst/>
          </a:prstGeom>
        </p:spPr>
      </p:pic>
      <p:sp>
        <p:nvSpPr>
          <p:cNvPr id="7" name="LONG DRINK 32901       700"/>
          <p:cNvSpPr/>
          <p:nvPr/>
        </p:nvSpPr>
        <p:spPr>
          <a:xfrm>
            <a:off x="1905000" y="4448175"/>
            <a:ext cx="24574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LONG DRINK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32901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 контейнером для фруктов и трубочкой, 700мл</a:t>
            </a:r>
            <a:endParaRPr lang="en-US" sz="1275" dirty="0"/>
          </a:p>
        </p:txBody>
      </p:sp>
      <p:sp>
        <p:nvSpPr>
          <p:cNvPr id="8" name="Go 1680529 4129155  90  10"/>
          <p:cNvSpPr/>
          <p:nvPr/>
        </p:nvSpPr>
        <p:spPr>
          <a:xfrm>
            <a:off x="1905000" y="5838825"/>
            <a:ext cx="24574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Рюкзак водостойкий "Go"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16805/29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41х29х15,5 см, 90% полиуретан 10% полиэстер</a:t>
            </a:r>
            <a:endParaRPr lang="en-US" sz="1275" dirty="0"/>
          </a:p>
        </p:txBody>
      </p:sp>
      <p:sp>
        <p:nvSpPr>
          <p:cNvPr id="9" name="COLIN 52103382 100   280"/>
          <p:cNvSpPr/>
          <p:nvPr/>
        </p:nvSpPr>
        <p:spPr>
          <a:xfrm>
            <a:off x="1905000" y="72294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Ветровка унисекс COLIN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52103.382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полиэстер, плотность 280Т</a:t>
            </a:r>
            <a:endParaRPr lang="en-US" sz="1275" dirty="0"/>
          </a:p>
        </p:txBody>
      </p:sp>
      <p:sp>
        <p:nvSpPr>
          <p:cNvPr id="10" name="Text 4"/>
          <p:cNvSpPr/>
          <p:nvPr/>
        </p:nvSpPr>
        <p:spPr>
          <a:xfrm>
            <a:off x="600075" y="885825"/>
            <a:ext cx="29146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“МАРШРУТ”</a:t>
            </a:r>
            <a:endParaRPr lang="en-US" sz="3375" dirty="0"/>
          </a:p>
        </p:txBody>
      </p:sp>
      <p:sp>
        <p:nvSpPr>
          <p:cNvPr id="11" name="Text 5"/>
          <p:cNvSpPr/>
          <p:nvPr/>
        </p:nvSpPr>
        <p:spPr>
          <a:xfrm>
            <a:off x="485775" y="2447925"/>
            <a:ext cx="47148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мерчендайзеров, логистов, региональных менеджеров. Путь к успеху состоит из тысяч малых дистанций.</a:t>
            </a:r>
            <a:r>
              <a:rPr lang="en-US" sz="1500" kern="0" spc="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Подходит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отраслевых</a:t>
            </a:r>
            <a:r>
              <a:rPr lang="ru-RU" sz="1500" dirty="0"/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праздников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внутренних корпаративов.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ся презасчсы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82600" y="4152900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82600" y="54864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82600" y="681990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182600" y="8210550"/>
            <a:ext cx="1038225" cy="1038225"/>
          </a:xfrm>
          <a:prstGeom prst="rect">
            <a:avLst/>
          </a:prstGeom>
        </p:spPr>
      </p:pic>
      <p:sp>
        <p:nvSpPr>
          <p:cNvPr id="8" name="- CORE 99573630 300D 100"/>
          <p:cNvSpPr/>
          <p:nvPr/>
        </p:nvSpPr>
        <p:spPr>
          <a:xfrm>
            <a:off x="14697075" y="42672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Конференц-сумка CORE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995736/30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300D, 100% полиэстер. </a:t>
            </a:r>
            <a:endParaRPr lang="en-US" sz="1275" dirty="0"/>
          </a:p>
        </p:txBody>
      </p:sp>
      <p:sp>
        <p:nvSpPr>
          <p:cNvPr id="9" name="- BIGGY 212181530  B5"/>
          <p:cNvSpPr/>
          <p:nvPr/>
        </p:nvSpPr>
        <p:spPr>
          <a:xfrm>
            <a:off x="14697075" y="56007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Бизнес-блокнот BIGGY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21218/15/30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формат B5, в клетку</a:t>
            </a:r>
            <a:endParaRPr lang="en-US" sz="1275" dirty="0"/>
          </a:p>
        </p:txBody>
      </p:sp>
      <p:sp>
        <p:nvSpPr>
          <p:cNvPr id="10" name="VIEW 2944335   soft touch"/>
          <p:cNvSpPr/>
          <p:nvPr/>
        </p:nvSpPr>
        <p:spPr>
          <a:xfrm>
            <a:off x="14658975" y="69342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VIEW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29443/35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пластик/металл, покрытие soft touch</a:t>
            </a:r>
            <a:endParaRPr lang="en-US" sz="1275" dirty="0"/>
          </a:p>
        </p:txBody>
      </p:sp>
      <p:sp>
        <p:nvSpPr>
          <p:cNvPr id="11" name="VALLEY 50505102 5"/>
          <p:cNvSpPr/>
          <p:nvPr/>
        </p:nvSpPr>
        <p:spPr>
          <a:xfrm>
            <a:off x="14697075" y="83248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Бейсболка VALLEY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50505/102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 клиньев, металлическая застежка</a:t>
            </a:r>
            <a:endParaRPr lang="en-US" sz="1275" dirty="0"/>
          </a:p>
        </p:txBody>
      </p:sp>
      <p:sp>
        <p:nvSpPr>
          <p:cNvPr id="12" name="-   FMCG-"/>
          <p:cNvSpPr/>
          <p:nvPr/>
        </p:nvSpPr>
        <p:spPr>
          <a:xfrm>
            <a:off x="13192125" y="2181225"/>
            <a:ext cx="4905375" cy="141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маркетологов,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бренд-менеджеров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команд FMCG-компаний. Этот сет символизирует путь продукта от смелой идеи до его триумфального появления на полке, объединяя в себе искусство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коммуникаций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эстетику упаковки.</a:t>
            </a:r>
            <a:r>
              <a:rPr lang="en-US" sz="1500" kern="0" spc="-31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сотрудников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партнёров из ритейла.</a:t>
            </a:r>
            <a:endParaRPr lang="en-US" sz="1500" dirty="0"/>
          </a:p>
        </p:txBody>
      </p:sp>
      <p:sp>
        <p:nvSpPr>
          <p:cNvPr id="13" name="Text 6"/>
          <p:cNvSpPr/>
          <p:nvPr/>
        </p:nvSpPr>
        <p:spPr>
          <a:xfrm>
            <a:off x="13182600" y="619125"/>
            <a:ext cx="472440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“БРЕНД НА ПОЛКЕ”</a:t>
            </a:r>
            <a:endParaRPr lang="en-US" sz="3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16e7-ee84-7712-9379-5fa27ccf87f4ссссссссссссссссссс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2925" y="5038725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2925" y="37719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2925" y="630555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2925" y="757237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42925" y="8839200"/>
            <a:ext cx="1038225" cy="1038225"/>
          </a:xfrm>
          <a:prstGeom prst="rect">
            <a:avLst/>
          </a:prstGeom>
        </p:spPr>
      </p:pic>
      <p:sp>
        <p:nvSpPr>
          <p:cNvPr id="9" name="TELMAK 34615924 A5"/>
          <p:cNvSpPr/>
          <p:nvPr/>
        </p:nvSpPr>
        <p:spPr>
          <a:xfrm>
            <a:off x="2057400" y="3990975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Блокнот TELMAK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346159/24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A5, хлопок</a:t>
            </a:r>
            <a:endParaRPr lang="en-US" sz="1275" dirty="0"/>
          </a:p>
        </p:txBody>
      </p:sp>
      <p:sp>
        <p:nvSpPr>
          <p:cNvPr id="10" name="441244    12462"/>
          <p:cNvSpPr/>
          <p:nvPr/>
        </p:nvSpPr>
        <p:spPr>
          <a:xfrm>
            <a:off x="2057400" y="51435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Доска для чистки рыбы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441244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деревянная, с зажимом, 12*46*2см, бук</a:t>
            </a:r>
            <a:endParaRPr lang="en-US" sz="1275" dirty="0"/>
          </a:p>
        </p:txBody>
      </p:sp>
      <p:sp>
        <p:nvSpPr>
          <p:cNvPr id="11" name="N17 3801724 ABS"/>
          <p:cNvSpPr/>
          <p:nvPr/>
        </p:nvSpPr>
        <p:spPr>
          <a:xfrm>
            <a:off x="2057400" y="63912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N17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38017/24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Бамбук/ABS пластик с пшеничным волокном</a:t>
            </a:r>
            <a:endParaRPr lang="en-US" sz="1275" dirty="0"/>
          </a:p>
        </p:txBody>
      </p:sp>
      <p:sp>
        <p:nvSpPr>
          <p:cNvPr id="12" name="PHOENIX 320 35500115 50   50"/>
          <p:cNvSpPr/>
          <p:nvPr/>
        </p:nvSpPr>
        <p:spPr>
          <a:xfrm>
            <a:off x="2057400" y="7639050"/>
            <a:ext cx="21336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Толстовка PHOENIX 320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355001.15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50% кардный хлопок, 50% полиэстер</a:t>
            </a:r>
            <a:endParaRPr lang="en-US" sz="1275" dirty="0"/>
          </a:p>
        </p:txBody>
      </p:sp>
      <p:sp>
        <p:nvSpPr>
          <p:cNvPr id="13" name="- FRESH 2970115"/>
          <p:cNvSpPr/>
          <p:nvPr/>
        </p:nvSpPr>
        <p:spPr>
          <a:xfrm>
            <a:off x="2057400" y="89535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Ланч-бокс FRESH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29701/15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</a:t>
            </a:r>
            <a:endParaRPr lang="en-US" sz="1275" dirty="0"/>
          </a:p>
        </p:txBody>
      </p:sp>
      <p:sp>
        <p:nvSpPr>
          <p:cNvPr id="14" name="Text 6"/>
          <p:cNvSpPr/>
          <p:nvPr/>
        </p:nvSpPr>
        <p:spPr>
          <a:xfrm>
            <a:off x="428625" y="225742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r>
              <a:rPr lang="en-US" sz="1500" kern="0" spc="28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технологов и производственного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персонала</a:t>
            </a:r>
            <a:r>
              <a:rPr lang="en-US" sz="1500" kern="0" spc="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транслирует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высокую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точность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каждом этапе. Идеально подходит для вручения на корпоративных мероприятиях, посвященных  достижениям в отрасли.</a:t>
            </a:r>
            <a:endParaRPr lang="en-US" sz="1500" dirty="0"/>
          </a:p>
        </p:txBody>
      </p:sp>
      <p:sp>
        <p:nvSpPr>
          <p:cNvPr id="15" name="Text 7"/>
          <p:cNvSpPr/>
          <p:nvPr/>
        </p:nvSpPr>
        <p:spPr>
          <a:xfrm>
            <a:off x="428625" y="619125"/>
            <a:ext cx="5076825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000" dirty="0"/>
          </a:p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“ПРОИЗВОДСТВЕННЫЙ</a:t>
            </a:r>
            <a:endParaRPr lang="en-US" sz="3000" dirty="0"/>
          </a:p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ЦЕХ”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D5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ЛЕ НОВОЕ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ОЛЕчяч НОВОЕ 1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82600" y="504825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82600" y="638175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182600" y="7715250"/>
            <a:ext cx="1038225" cy="1038225"/>
          </a:xfrm>
          <a:prstGeom prst="rect">
            <a:avLst/>
          </a:prstGeom>
        </p:spPr>
      </p:pic>
      <p:sp>
        <p:nvSpPr>
          <p:cNvPr id="8" name="Pure 19635803 68  118"/>
          <p:cNvSpPr/>
          <p:nvPr/>
        </p:nvSpPr>
        <p:spPr>
          <a:xfrm>
            <a:off x="14697075" y="51625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Дождевик "Pure"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196358/03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68 х 118см, материал этиленвинилацетат</a:t>
            </a:r>
            <a:endParaRPr lang="en-US" sz="1275" dirty="0"/>
          </a:p>
        </p:txBody>
      </p:sp>
      <p:sp>
        <p:nvSpPr>
          <p:cNvPr id="9" name="SPRING 2980035 550250"/>
          <p:cNvSpPr/>
          <p:nvPr/>
        </p:nvSpPr>
        <p:spPr>
          <a:xfrm>
            <a:off x="14697075" y="63817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складная с карабином SPRING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29800/35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550/250 мл, силикон</a:t>
            </a:r>
            <a:endParaRPr lang="en-US" sz="1275" dirty="0"/>
          </a:p>
        </p:txBody>
      </p:sp>
      <p:sp>
        <p:nvSpPr>
          <p:cNvPr id="10" name="BUCKET POCKET 25453329 100"/>
          <p:cNvSpPr/>
          <p:nvPr/>
        </p:nvSpPr>
        <p:spPr>
          <a:xfrm>
            <a:off x="14697075" y="78295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Панама BUCKET POCKET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25453.329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нейлон</a:t>
            </a:r>
            <a:endParaRPr lang="en-US" sz="1275" dirty="0"/>
          </a:p>
        </p:txBody>
      </p:sp>
      <p:sp>
        <p:nvSpPr>
          <p:cNvPr id="11" name="Text 4"/>
          <p:cNvSpPr/>
          <p:nvPr/>
        </p:nvSpPr>
        <p:spPr>
          <a:xfrm>
            <a:off x="13182600" y="2343150"/>
            <a:ext cx="4343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фермеров, производственного персонала. Символизирует союз силы земли и производственной точности. Это идеальный подарок ко Дню работника сельского хозяйства, олицетворяющий признание честного труда и безупречного продукта.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13182600" y="781050"/>
            <a:ext cx="4095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“ПОЛЕ И ЗАВОД”</a:t>
            </a:r>
            <a:endParaRPr lang="en-US" sz="33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нтажная область 1сччччя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2925" y="3752850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2925" y="5019675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2925" y="628650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2925" y="755332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42925" y="8820150"/>
            <a:ext cx="1038225" cy="1038225"/>
          </a:xfrm>
          <a:prstGeom prst="rect">
            <a:avLst/>
          </a:prstGeom>
        </p:spPr>
      </p:pic>
      <p:sp>
        <p:nvSpPr>
          <p:cNvPr id="9" name="- FELTY 3283530 20585  RPET"/>
          <p:cNvSpPr/>
          <p:nvPr/>
        </p:nvSpPr>
        <p:spPr>
          <a:xfrm>
            <a:off x="2057400" y="3895725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Пенал-косметичка FELTY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32835/30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20,5х8,5 см, RPET фетр</a:t>
            </a:r>
            <a:endParaRPr lang="en-US" sz="1275" dirty="0"/>
          </a:p>
        </p:txBody>
      </p:sp>
      <p:sp>
        <p:nvSpPr>
          <p:cNvPr id="10" name="LIBRA 220 52104102 100"/>
          <p:cNvSpPr/>
          <p:nvPr/>
        </p:nvSpPr>
        <p:spPr>
          <a:xfrm>
            <a:off x="2057400" y="50958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Футболка унисекс оверсайз LIBRA 220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52104.102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хлопок</a:t>
            </a:r>
            <a:endParaRPr lang="en-US" sz="1275" dirty="0"/>
          </a:p>
        </p:txBody>
      </p:sp>
      <p:sp>
        <p:nvSpPr>
          <p:cNvPr id="11" name="- FELTY 3283630 RPET"/>
          <p:cNvSpPr/>
          <p:nvPr/>
        </p:nvSpPr>
        <p:spPr>
          <a:xfrm>
            <a:off x="2057400" y="644842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Сумка-шоппер FELTY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32836/30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RPET фетр</a:t>
            </a:r>
            <a:endParaRPr lang="en-US" sz="1275" dirty="0"/>
          </a:p>
        </p:txBody>
      </p:sp>
      <p:sp>
        <p:nvSpPr>
          <p:cNvPr id="12" name="INTRO 97807303"/>
          <p:cNvSpPr/>
          <p:nvPr/>
        </p:nvSpPr>
        <p:spPr>
          <a:xfrm>
            <a:off x="2057400" y="7620000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Пуллер ремувка INTRO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978073/03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нейлон, металлический карабин</a:t>
            </a:r>
            <a:endParaRPr lang="en-US" sz="1275" dirty="0"/>
          </a:p>
        </p:txBody>
      </p:sp>
      <p:sp>
        <p:nvSpPr>
          <p:cNvPr id="13" name="Iron line 10 3717947 10000"/>
          <p:cNvSpPr/>
          <p:nvPr/>
        </p:nvSpPr>
        <p:spPr>
          <a:xfrm>
            <a:off x="2057400" y="8934450"/>
            <a:ext cx="2209800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Универсальный аккумулятор Iron line 10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37179/47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10000 мАч, металл </a:t>
            </a:r>
            <a:endParaRPr lang="en-US" sz="1275" dirty="0"/>
          </a:p>
        </p:txBody>
      </p:sp>
      <p:sp>
        <p:nvSpPr>
          <p:cNvPr id="14" name="RD-"/>
          <p:cNvSpPr/>
          <p:nvPr/>
        </p:nvSpPr>
        <p:spPr>
          <a:xfrm>
            <a:off x="381000" y="199072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инновационных команд, R&amp;D-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отделов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маркетологов. Транслирует идею постоянного развития, смелых экспериментов и движения вперёд, к новым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вкусам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технологиям. Идеальный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подарок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 стратегической сессии, отраслевому форуму.</a:t>
            </a:r>
            <a:endParaRPr lang="en-US" sz="1500" dirty="0"/>
          </a:p>
        </p:txBody>
      </p:sp>
      <p:sp>
        <p:nvSpPr>
          <p:cNvPr id="15" name="Text 7"/>
          <p:cNvSpPr/>
          <p:nvPr/>
        </p:nvSpPr>
        <p:spPr>
          <a:xfrm>
            <a:off x="428625" y="647700"/>
            <a:ext cx="324802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“ДВИЖЕНИЕ”</a:t>
            </a:r>
            <a:endParaRPr lang="en-US" sz="33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ся преза-восстановленоdddd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вся преза-восстановленоdddd 1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12263438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811125" y="4351641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811125" y="5618466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811125" y="6885291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811125" y="8152116"/>
            <a:ext cx="1038225" cy="1038225"/>
          </a:xfrm>
          <a:prstGeom prst="rect">
            <a:avLst/>
          </a:prstGeom>
        </p:spPr>
      </p:pic>
      <p:sp>
        <p:nvSpPr>
          <p:cNvPr id="9" name="SURF 732000301  100  2102"/>
          <p:cNvSpPr/>
          <p:nvPr/>
        </p:nvSpPr>
        <p:spPr>
          <a:xfrm>
            <a:off x="14325600" y="4351641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Ветровка водоотталкивающая унисекс SURF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732000.301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нейлон 100%, плотность 210г/м2.</a:t>
            </a:r>
            <a:endParaRPr lang="en-US" sz="1275" dirty="0"/>
          </a:p>
        </p:txBody>
      </p:sp>
      <p:sp>
        <p:nvSpPr>
          <p:cNvPr id="10" name="FOREVER 290 2545435 100  2902"/>
          <p:cNvSpPr/>
          <p:nvPr/>
        </p:nvSpPr>
        <p:spPr>
          <a:xfrm>
            <a:off x="14325600" y="5780391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Панама FOREVER 290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25454.35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хлопок, 290грм2</a:t>
            </a:r>
            <a:endParaRPr lang="en-US" sz="1275" dirty="0"/>
          </a:p>
        </p:txBody>
      </p:sp>
      <p:sp>
        <p:nvSpPr>
          <p:cNvPr id="11" name="SIMPLY FIRM 24742295"/>
          <p:cNvSpPr/>
          <p:nvPr/>
        </p:nvSpPr>
        <p:spPr>
          <a:xfrm>
            <a:off x="14325600" y="6951966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Ежедневник недатированный SIMPLY FIRM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24742/29</a:t>
            </a:r>
            <a:br>
              <a:rPr dirty="0"/>
            </a:b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А5, в линейку</a:t>
            </a:r>
            <a:endParaRPr lang="en-US" sz="1275" dirty="0"/>
          </a:p>
        </p:txBody>
      </p:sp>
      <p:sp>
        <p:nvSpPr>
          <p:cNvPr id="12" name="KIKI 39003"/>
          <p:cNvSpPr/>
          <p:nvPr/>
        </p:nvSpPr>
        <p:spPr>
          <a:xfrm>
            <a:off x="14325600" y="8314041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KIKI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390/03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</a:t>
            </a:r>
            <a:endParaRPr lang="en-US" sz="1275" dirty="0"/>
          </a:p>
        </p:txBody>
      </p:sp>
      <p:sp>
        <p:nvSpPr>
          <p:cNvPr id="13" name="Text 5"/>
          <p:cNvSpPr/>
          <p:nvPr/>
        </p:nvSpPr>
        <p:spPr>
          <a:xfrm>
            <a:off x="12649200" y="200977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r>
              <a:rPr lang="en-US" sz="1500" kern="0" spc="28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маркетологов и</a:t>
            </a:r>
            <a:r>
              <a:rPr lang="en-US" sz="1500" kern="0" spc="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ритейлеров</a:t>
            </a:r>
            <a:r>
              <a:rPr lang="en-US" sz="1500" kern="0" spc="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превращающих гордость</a:t>
            </a:r>
            <a:r>
              <a:rPr lang="en-US" sz="1500" kern="0" spc="-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</a:t>
            </a:r>
            <a:r>
              <a:rPr lang="en-US" sz="1500" kern="0" spc="-24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продукт</a:t>
            </a:r>
            <a:r>
              <a:rPr lang="en-US" sz="1500" kern="0" spc="-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kern="0" spc="-21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</a:t>
            </a:r>
            <a:r>
              <a:rPr lang="en-US" sz="1500" kern="0" spc="-12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узнаваемый визуальный стиль. Сет идеален для запусков новых линеек и программ лояльности как символ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открытости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безупречного качества</a:t>
            </a:r>
            <a:r>
              <a:rPr lang="en-US" sz="1500" kern="0" spc="-19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стоящего</a:t>
            </a:r>
            <a:r>
              <a:rPr lang="en-US" sz="1500" kern="0" spc="-13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 каждым знаком на упаковке.</a:t>
            </a:r>
            <a:endParaRPr lang="en-US" sz="1500" dirty="0"/>
          </a:p>
        </p:txBody>
      </p:sp>
      <p:sp>
        <p:nvSpPr>
          <p:cNvPr id="14" name="Text 6"/>
          <p:cNvSpPr/>
          <p:nvPr/>
        </p:nvSpPr>
        <p:spPr>
          <a:xfrm>
            <a:off x="12696825" y="666750"/>
            <a:ext cx="29146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“ЭТИКЕТКА”</a:t>
            </a:r>
            <a:endParaRPr lang="en-US" sz="337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нтажная область 1авепи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dddddвСddddddddРесурс 1лого хэппи гифтс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059150" y="733425"/>
            <a:ext cx="1304925" cy="857250"/>
          </a:xfrm>
          <a:prstGeom prst="rect">
            <a:avLst/>
          </a:prstGeom>
        </p:spPr>
      </p:pic>
      <p:sp>
        <p:nvSpPr>
          <p:cNvPr id="4" name="Rectangle 19"/>
          <p:cNvSpPr/>
          <p:nvPr/>
        </p:nvSpPr>
        <p:spPr>
          <a:xfrm>
            <a:off x="1438275" y="8601075"/>
            <a:ext cx="3228975" cy="638175"/>
          </a:xfrm>
          <a:prstGeom prst="roundRect">
            <a:avLst>
              <a:gd name="adj" fmla="val 55224"/>
            </a:avLst>
          </a:prstGeom>
          <a:ln w="19050">
            <a:solidFill>
              <a:srgbClr val="FFE500"/>
            </a:solidFill>
            <a:prstDash val="solid"/>
          </a:ln>
        </p:spPr>
      </p:sp>
      <p:pic>
        <p:nvPicPr>
          <p:cNvPr id="5" name="Group 47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258425" y="8591550"/>
            <a:ext cx="3895725" cy="657225"/>
          </a:xfrm>
          <a:prstGeom prst="rect">
            <a:avLst/>
          </a:prstGeom>
        </p:spPr>
      </p:pic>
      <p:pic>
        <p:nvPicPr>
          <p:cNvPr id="6" name="Group 48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358024" y="8591550"/>
            <a:ext cx="4038600" cy="657225"/>
          </a:xfrm>
          <a:prstGeom prst="rect">
            <a:avLst/>
          </a:prstGeom>
        </p:spPr>
      </p:pic>
      <p:sp>
        <p:nvSpPr>
          <p:cNvPr id="7" name="HAPPY GIFTS"/>
          <p:cNvSpPr/>
          <p:nvPr/>
        </p:nvSpPr>
        <p:spPr>
          <a:xfrm>
            <a:off x="1371600" y="2847975"/>
            <a:ext cx="1093470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4800" b="1" dirty="0">
                <a:solidFill>
                  <a:srgbClr val="FFE5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СОЗДАЙТЕ ИСТОРИЮ ВАШЕГО </a:t>
            </a:r>
            <a:endParaRPr lang="en-US" sz="4800" dirty="0"/>
          </a:p>
          <a:p>
            <a:pPr marL="0" indent="0" algn="l">
              <a:lnSpc>
                <a:spcPts val="6000"/>
              </a:lnSpc>
              <a:buNone/>
            </a:pPr>
            <a:r>
              <a:rPr lang="en-US" sz="4800" b="1" dirty="0">
                <a:solidFill>
                  <a:srgbClr val="FFE5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БРЕНДА ВМЕСТЕ С HAPPY GIFTS</a:t>
            </a:r>
            <a:endParaRPr lang="en-US" sz="4800" dirty="0"/>
          </a:p>
        </p:txBody>
      </p:sp>
      <p:sp>
        <p:nvSpPr>
          <p:cNvPr id="8" name="7 800 200-36-90"/>
          <p:cNvSpPr/>
          <p:nvPr/>
        </p:nvSpPr>
        <p:spPr>
          <a:xfrm>
            <a:off x="1543050" y="8734425"/>
            <a:ext cx="301942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FFE5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+ 7 (800) 200-36-90</a:t>
            </a:r>
            <a:endParaRPr lang="en-US" sz="2400" dirty="0"/>
          </a:p>
        </p:txBody>
      </p:sp>
      <p:sp>
        <p:nvSpPr>
          <p:cNvPr id="9" name="Text 3"/>
          <p:cNvSpPr/>
          <p:nvPr/>
        </p:nvSpPr>
        <p:spPr>
          <a:xfrm>
            <a:off x="1543050" y="5629275"/>
            <a:ext cx="99536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FFE5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Капсулы можно использовать готовыми под задачи клиента.</a:t>
            </a:r>
            <a:endParaRPr lang="en-US" sz="2400" dirty="0"/>
          </a:p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FFE5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Все товары из каталога, полный спект персонализации.</a:t>
            </a:r>
            <a:endParaRPr lang="en-US" sz="2400" dirty="0"/>
          </a:p>
        </p:txBody>
      </p:sp>
      <p:sp>
        <p:nvSpPr>
          <p:cNvPr id="10" name="happygiftsru"/>
          <p:cNvSpPr/>
          <p:nvPr/>
        </p:nvSpPr>
        <p:spPr>
          <a:xfrm>
            <a:off x="10487025" y="8724900"/>
            <a:ext cx="20478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happygifts.ru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1605</Words>
  <Application>Microsoft Office PowerPoint</Application>
  <PresentationFormat>Произвольный</PresentationFormat>
  <Paragraphs>363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Montserrat Regular</vt:lpstr>
      <vt:lpstr>Montserrat Bold</vt:lpstr>
      <vt:lpstr>Montserrat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PC</cp:lastModifiedBy>
  <cp:revision>5</cp:revision>
  <dcterms:created xsi:type="dcterms:W3CDTF">2026-08-20T08:47:02Z</dcterms:created>
  <dcterms:modified xsi:type="dcterms:W3CDTF">2026-08-20T09:06:22Z</dcterms:modified>
</cp:coreProperties>
</file>